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410" r:id="rId2"/>
    <p:sldId id="260" r:id="rId3"/>
    <p:sldId id="412" r:id="rId4"/>
    <p:sldId id="266" r:id="rId5"/>
    <p:sldId id="267" r:id="rId6"/>
    <p:sldId id="268" r:id="rId7"/>
    <p:sldId id="269" r:id="rId8"/>
    <p:sldId id="270" r:id="rId9"/>
    <p:sldId id="271" r:id="rId10"/>
    <p:sldId id="341" r:id="rId11"/>
    <p:sldId id="274" r:id="rId12"/>
    <p:sldId id="337" r:id="rId13"/>
    <p:sldId id="338" r:id="rId14"/>
    <p:sldId id="425" r:id="rId15"/>
    <p:sldId id="426" r:id="rId16"/>
    <p:sldId id="427" r:id="rId17"/>
    <p:sldId id="428" r:id="rId18"/>
    <p:sldId id="423" r:id="rId19"/>
    <p:sldId id="429" r:id="rId20"/>
    <p:sldId id="342" r:id="rId21"/>
    <p:sldId id="430" r:id="rId22"/>
    <p:sldId id="431" r:id="rId23"/>
    <p:sldId id="435" r:id="rId24"/>
    <p:sldId id="436" r:id="rId25"/>
  </p:sldIdLst>
  <p:sldSz cx="9144000" cy="5143500" type="screen16x9"/>
  <p:notesSz cx="6858000" cy="9144000"/>
  <p:embeddedFontLst>
    <p:embeddedFont>
      <p:font typeface="Montserrat" panose="00000500000000000000" pitchFamily="2" charset="-18"/>
      <p:regular r:id="rId27"/>
      <p:bold r:id="rId28"/>
      <p:italic r:id="rId29"/>
      <p:boldItalic r:id="rId30"/>
    </p:embeddedFont>
    <p:embeddedFont>
      <p:font typeface="Montserrat ExtraBold" panose="00000900000000000000" pitchFamily="2" charset="-18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">
          <p15:clr>
            <a:srgbClr val="9AA0A6"/>
          </p15:clr>
        </p15:guide>
        <p15:guide id="4" orient="horz" pos="3078">
          <p15:clr>
            <a:srgbClr val="9AA0A6"/>
          </p15:clr>
        </p15:guide>
        <p15:guide id="5" pos="288">
          <p15:clr>
            <a:srgbClr val="9AA0A6"/>
          </p15:clr>
        </p15:guide>
        <p15:guide id="6" pos="5472">
          <p15:clr>
            <a:srgbClr val="9AA0A6"/>
          </p15:clr>
        </p15:guide>
        <p15:guide id="7" orient="horz" pos="324">
          <p15:clr>
            <a:srgbClr val="9AA0A6"/>
          </p15:clr>
        </p15:guide>
        <p15:guide id="8" orient="horz" pos="2916">
          <p15:clr>
            <a:srgbClr val="9AA0A6"/>
          </p15:clr>
        </p15:guide>
        <p15:guide id="9" pos="576">
          <p15:clr>
            <a:srgbClr val="9AA0A6"/>
          </p15:clr>
        </p15:guide>
        <p15:guide id="10" pos="518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94"/>
  </p:normalViewPr>
  <p:slideViewPr>
    <p:cSldViewPr snapToGrid="0">
      <p:cViewPr varScale="1">
        <p:scale>
          <a:sx n="143" d="100"/>
          <a:sy n="143" d="100"/>
        </p:scale>
        <p:origin x="690" y="120"/>
      </p:cViewPr>
      <p:guideLst>
        <p:guide orient="horz" pos="1620"/>
        <p:guide pos="2880"/>
        <p:guide orient="horz" pos="162"/>
        <p:guide orient="horz" pos="3078"/>
        <p:guide pos="288"/>
        <p:guide pos="5472"/>
        <p:guide orient="horz" pos="324"/>
        <p:guide orient="horz" pos="2916"/>
        <p:guide pos="576"/>
        <p:guide pos="51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371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3b5636d4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3b5636d4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689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3b5636d4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3b5636d4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3b5636d49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3b5636d49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092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3b5636d49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3b5636d49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74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3b5636d4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3b5636d4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336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3b5636d4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3b5636d4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349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3b5636d49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3b5636d49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010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3b5636d49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3b5636d49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320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3b5636d4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3b5636d4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3b5636d4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3b5636d4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658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3b5636d4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3b5636d4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3b5636d49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3b5636d49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350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3b5636d49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3b5636d49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073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3b5636d4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3b5636d4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842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3b5636d49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3b5636d49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637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3b5636d49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3b5636d49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617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3b5636d4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3b5636d4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8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3b5636d4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3b5636d4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3b5636d4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3b5636d4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3b5636d49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3b5636d49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3b5636d4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3b5636d49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3b5636d49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3b5636d49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3b5636d4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3b5636d49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uhaus.h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uhaus.hu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0A15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914400" y="2057550"/>
            <a:ext cx="7315200" cy="1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BAUHAUS</a:t>
            </a:r>
            <a:r>
              <a:rPr lang="hu-HU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HUNGARY</a:t>
            </a:r>
            <a:br>
              <a:rPr lang="en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Webshop </a:t>
            </a:r>
            <a:r>
              <a:rPr lang="en-US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campaign</a:t>
            </a:r>
            <a:r>
              <a:rPr lang="hu-HU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2022</a:t>
            </a:r>
            <a:endParaRPr lang="en-US"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13618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0A15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/>
        </p:nvSpPr>
        <p:spPr>
          <a:xfrm>
            <a:off x="914400" y="2057550"/>
            <a:ext cx="7315200" cy="1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TVC</a:t>
            </a:r>
            <a:r>
              <a:rPr lang="hu-HU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– </a:t>
            </a:r>
            <a:r>
              <a:rPr lang="hu-HU" sz="3200" dirty="0" err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Original</a:t>
            </a:r>
            <a:r>
              <a:rPr lang="hu-HU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hu-HU" sz="3200" dirty="0" err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edition</a:t>
            </a:r>
            <a:r>
              <a:rPr lang="hu-HU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, 20 sec</a:t>
            </a:r>
            <a:br>
              <a:rPr lang="en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endParaRPr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96075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TVC</a:t>
            </a:r>
            <a:endParaRPr sz="2400">
              <a:solidFill>
                <a:srgbClr val="12121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1" name="Google Shape;201;p31"/>
          <p:cNvSpPr txBox="1"/>
          <p:nvPr/>
        </p:nvSpPr>
        <p:spPr>
          <a:xfrm>
            <a:off x="914400" y="1285725"/>
            <a:ext cx="7315200" cy="321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In both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commercials, we see just 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moment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when 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problem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arises. Our hero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es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notice that 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 tiles were placed on the kitchen wall incorrectly or that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the living room door needs replacing. 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No problem, as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they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salvage the situation on the spot: our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heroes 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enter a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Bauhaus store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right from their home!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After all, you can 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enter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the Bauhaus </a:t>
            </a:r>
            <a:r>
              <a:rPr lang="en-US" sz="1600" dirty="0" err="1">
                <a:latin typeface="Montserrat"/>
                <a:ea typeface="Montserrat"/>
                <a:cs typeface="Montserrat"/>
                <a:sym typeface="Montserrat"/>
              </a:rPr>
              <a:t>webshop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 anywhere, anytime if you need expert help and a huge selection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products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The structure of the films is the same: it starts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with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 need; the protagonist enters the store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;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then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finds 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 solution.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2050"/>
            <a:ext cx="9143122" cy="77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TVC 1</a:t>
            </a:r>
            <a:endParaRPr sz="2400" dirty="0">
              <a:solidFill>
                <a:srgbClr val="12121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E2D131-D3A2-0B41-B986-3D4C06EA4244}"/>
              </a:ext>
            </a:extLst>
          </p:cNvPr>
          <p:cNvSpPr/>
          <p:nvPr/>
        </p:nvSpPr>
        <p:spPr>
          <a:xfrm>
            <a:off x="5568043" y="0"/>
            <a:ext cx="357595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5" name="Google Shape;201;p31">
            <a:extLst>
              <a:ext uri="{FF2B5EF4-FFF2-40B4-BE49-F238E27FC236}">
                <a16:creationId xmlns:a16="http://schemas.microsoft.com/office/drawing/2014/main" id="{626E21EE-05BD-AA4B-ACEA-512BD8B55396}"/>
              </a:ext>
            </a:extLst>
          </p:cNvPr>
          <p:cNvSpPr txBox="1"/>
          <p:nvPr/>
        </p:nvSpPr>
        <p:spPr>
          <a:xfrm>
            <a:off x="914400" y="1543050"/>
            <a:ext cx="1322614" cy="268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900" b="1" dirty="0" err="1">
                <a:latin typeface="Montserrat"/>
                <a:ea typeface="Montserrat"/>
                <a:cs typeface="Montserrat"/>
                <a:sym typeface="Montserrat"/>
              </a:rPr>
              <a:t>Voice</a:t>
            </a:r>
            <a:r>
              <a:rPr lang="hu-HU" sz="900" b="1" dirty="0">
                <a:latin typeface="Montserrat"/>
                <a:ea typeface="Montserrat"/>
                <a:cs typeface="Montserrat"/>
                <a:sym typeface="Montserrat"/>
              </a:rPr>
              <a:t> over: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You can </a:t>
            </a:r>
            <a:r>
              <a:rPr lang="hu-HU" sz="900" dirty="0">
                <a:latin typeface="Montserrat"/>
                <a:ea typeface="Montserrat"/>
                <a:cs typeface="Montserrat"/>
                <a:sym typeface="Montserrat"/>
              </a:rPr>
              <a:t>enter </a:t>
            </a: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Bauhaus from anywhere</a:t>
            </a:r>
            <a:r>
              <a:rPr lang="hu-HU" sz="9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Bauhaus – If it has to be good</a:t>
            </a:r>
            <a:r>
              <a:rPr lang="hu-HU" sz="9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Bauhaus_csempe_20sec">
            <a:hlinkClick r:id="" action="ppaction://media"/>
            <a:extLst>
              <a:ext uri="{FF2B5EF4-FFF2-40B4-BE49-F238E27FC236}">
                <a16:creationId xmlns:a16="http://schemas.microsoft.com/office/drawing/2014/main" id="{A80122DC-AC62-474A-BB75-19438B0D65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9478" y="657221"/>
            <a:ext cx="6784521" cy="38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1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31F61F-47A5-6945-9908-8758E5051C14}"/>
              </a:ext>
            </a:extLst>
          </p:cNvPr>
          <p:cNvSpPr/>
          <p:nvPr/>
        </p:nvSpPr>
        <p:spPr>
          <a:xfrm>
            <a:off x="5568043" y="0"/>
            <a:ext cx="357595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08" name="Google Shape;208;p32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TVC 2</a:t>
            </a:r>
            <a:endParaRPr sz="2400" dirty="0">
              <a:solidFill>
                <a:srgbClr val="12121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" name="Google Shape;201;p31">
            <a:extLst>
              <a:ext uri="{FF2B5EF4-FFF2-40B4-BE49-F238E27FC236}">
                <a16:creationId xmlns:a16="http://schemas.microsoft.com/office/drawing/2014/main" id="{ACBCBCF2-8193-C246-9D7A-3FFE042DD945}"/>
              </a:ext>
            </a:extLst>
          </p:cNvPr>
          <p:cNvSpPr txBox="1"/>
          <p:nvPr/>
        </p:nvSpPr>
        <p:spPr>
          <a:xfrm>
            <a:off x="914400" y="1543050"/>
            <a:ext cx="1322614" cy="268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900" b="1" dirty="0" err="1">
                <a:latin typeface="Montserrat"/>
                <a:ea typeface="Montserrat"/>
                <a:cs typeface="Montserrat"/>
                <a:sym typeface="Montserrat"/>
              </a:rPr>
              <a:t>Voice</a:t>
            </a:r>
            <a:r>
              <a:rPr lang="hu-HU" sz="900" b="1" dirty="0">
                <a:latin typeface="Montserrat"/>
                <a:ea typeface="Montserrat"/>
                <a:cs typeface="Montserrat"/>
                <a:sym typeface="Montserrat"/>
              </a:rPr>
              <a:t> over: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You can </a:t>
            </a:r>
            <a:r>
              <a:rPr lang="hu-HU" sz="900" dirty="0">
                <a:latin typeface="Montserrat"/>
                <a:ea typeface="Montserrat"/>
                <a:cs typeface="Montserrat"/>
                <a:sym typeface="Montserrat"/>
              </a:rPr>
              <a:t>enter </a:t>
            </a: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Bauhaus from anywhere</a:t>
            </a:r>
            <a:r>
              <a:rPr lang="hu-HU" sz="9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Bauhaus – If it has to be good</a:t>
            </a:r>
            <a:r>
              <a:rPr lang="hu-HU" sz="9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Bauhaus_ajto_20sec">
            <a:hlinkClick r:id="" action="ppaction://media"/>
            <a:extLst>
              <a:ext uri="{FF2B5EF4-FFF2-40B4-BE49-F238E27FC236}">
                <a16:creationId xmlns:a16="http://schemas.microsoft.com/office/drawing/2014/main" id="{8E85B5D0-0335-4DB6-8703-A14F92768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9248" y="649060"/>
            <a:ext cx="6794752" cy="382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6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0A15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/>
        </p:nvSpPr>
        <p:spPr>
          <a:xfrm>
            <a:off x="914399" y="2057550"/>
            <a:ext cx="7458075" cy="1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TVC</a:t>
            </a:r>
            <a:r>
              <a:rPr lang="hu-HU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– 15</a:t>
            </a:r>
            <a:r>
              <a:rPr lang="hu-HU" sz="3200" baseline="300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</a:t>
            </a:r>
            <a:r>
              <a:rPr lang="hu-HU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hu-HU" sz="3200" dirty="0" err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birthday</a:t>
            </a:r>
            <a:r>
              <a:rPr lang="hu-HU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hu-HU" sz="3200" dirty="0" err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edition</a:t>
            </a:r>
            <a:r>
              <a:rPr lang="hu-HU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, 25 sec</a:t>
            </a:r>
            <a:br>
              <a:rPr lang="en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endParaRPr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31079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TVC</a:t>
            </a:r>
            <a:endParaRPr sz="2400">
              <a:solidFill>
                <a:srgbClr val="12121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1" name="Google Shape;201;p31"/>
          <p:cNvSpPr txBox="1"/>
          <p:nvPr/>
        </p:nvSpPr>
        <p:spPr>
          <a:xfrm>
            <a:off x="914400" y="1543050"/>
            <a:ext cx="7315200" cy="268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The structure of the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se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commercials is the same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as those 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of the 20 sec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films: it starts with a need; the protagonist enters the store; then finds a solution.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The only difference is the added 5 second tag, dedicated to the 15 wonderful years Bauhaus has been on the Hungarian market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lang="en-US"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2050"/>
            <a:ext cx="9143122" cy="77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672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TVC 1</a:t>
            </a:r>
            <a:endParaRPr sz="2400" dirty="0">
              <a:solidFill>
                <a:srgbClr val="12121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E2D131-D3A2-0B41-B986-3D4C06EA4244}"/>
              </a:ext>
            </a:extLst>
          </p:cNvPr>
          <p:cNvSpPr/>
          <p:nvPr/>
        </p:nvSpPr>
        <p:spPr>
          <a:xfrm>
            <a:off x="5568043" y="0"/>
            <a:ext cx="357595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5" name="Google Shape;201;p31">
            <a:extLst>
              <a:ext uri="{FF2B5EF4-FFF2-40B4-BE49-F238E27FC236}">
                <a16:creationId xmlns:a16="http://schemas.microsoft.com/office/drawing/2014/main" id="{626E21EE-05BD-AA4B-ACEA-512BD8B55396}"/>
              </a:ext>
            </a:extLst>
          </p:cNvPr>
          <p:cNvSpPr txBox="1"/>
          <p:nvPr/>
        </p:nvSpPr>
        <p:spPr>
          <a:xfrm>
            <a:off x="914400" y="1543050"/>
            <a:ext cx="1322614" cy="268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900" b="1" dirty="0" err="1">
                <a:latin typeface="Montserrat"/>
                <a:ea typeface="Montserrat"/>
                <a:cs typeface="Montserrat"/>
                <a:sym typeface="Montserrat"/>
              </a:rPr>
              <a:t>Voice</a:t>
            </a:r>
            <a:r>
              <a:rPr lang="hu-HU" sz="900" b="1" dirty="0">
                <a:latin typeface="Montserrat"/>
                <a:ea typeface="Montserrat"/>
                <a:cs typeface="Montserrat"/>
                <a:sym typeface="Montserrat"/>
              </a:rPr>
              <a:t> over: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You can </a:t>
            </a:r>
            <a:r>
              <a:rPr lang="hu-HU" sz="900" dirty="0">
                <a:latin typeface="Montserrat"/>
                <a:ea typeface="Montserrat"/>
                <a:cs typeface="Montserrat"/>
                <a:sym typeface="Montserrat"/>
              </a:rPr>
              <a:t>enter </a:t>
            </a: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Bauhaus from anywhere</a:t>
            </a:r>
            <a:r>
              <a:rPr lang="hu-HU" sz="9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Bauhaus – If it has to be good</a:t>
            </a:r>
            <a:r>
              <a:rPr lang="hu-HU" sz="9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Bauhaus – 15 years in Hungary. Thank you for your trust! 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Bauhaus_csempe_25sec">
            <a:hlinkClick r:id="" action="ppaction://media"/>
            <a:extLst>
              <a:ext uri="{FF2B5EF4-FFF2-40B4-BE49-F238E27FC236}">
                <a16:creationId xmlns:a16="http://schemas.microsoft.com/office/drawing/2014/main" id="{530C9339-BC1B-42D9-B7D2-C508579E8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9246" y="657077"/>
            <a:ext cx="6794753" cy="382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31F61F-47A5-6945-9908-8758E5051C14}"/>
              </a:ext>
            </a:extLst>
          </p:cNvPr>
          <p:cNvSpPr/>
          <p:nvPr/>
        </p:nvSpPr>
        <p:spPr>
          <a:xfrm>
            <a:off x="5568043" y="0"/>
            <a:ext cx="357595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08" name="Google Shape;208;p32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TVC 2</a:t>
            </a:r>
            <a:endParaRPr sz="2400" dirty="0">
              <a:solidFill>
                <a:srgbClr val="12121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" name="Google Shape;201;p31">
            <a:extLst>
              <a:ext uri="{FF2B5EF4-FFF2-40B4-BE49-F238E27FC236}">
                <a16:creationId xmlns:a16="http://schemas.microsoft.com/office/drawing/2014/main" id="{ACBCBCF2-8193-C246-9D7A-3FFE042DD945}"/>
              </a:ext>
            </a:extLst>
          </p:cNvPr>
          <p:cNvSpPr txBox="1"/>
          <p:nvPr/>
        </p:nvSpPr>
        <p:spPr>
          <a:xfrm>
            <a:off x="914400" y="1543050"/>
            <a:ext cx="1322614" cy="268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900" b="1" dirty="0" err="1">
                <a:latin typeface="Montserrat"/>
                <a:ea typeface="Montserrat"/>
                <a:cs typeface="Montserrat"/>
                <a:sym typeface="Montserrat"/>
              </a:rPr>
              <a:t>Voice</a:t>
            </a:r>
            <a:r>
              <a:rPr lang="hu-HU" sz="900" b="1" dirty="0">
                <a:latin typeface="Montserrat"/>
                <a:ea typeface="Montserrat"/>
                <a:cs typeface="Montserrat"/>
                <a:sym typeface="Montserrat"/>
              </a:rPr>
              <a:t> over: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You can </a:t>
            </a:r>
            <a:r>
              <a:rPr lang="hu-HU" sz="900" dirty="0">
                <a:latin typeface="Montserrat"/>
                <a:ea typeface="Montserrat"/>
                <a:cs typeface="Montserrat"/>
                <a:sym typeface="Montserrat"/>
              </a:rPr>
              <a:t>enter </a:t>
            </a: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Bauhaus from anywhere</a:t>
            </a:r>
            <a:r>
              <a:rPr lang="hu-HU" sz="9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Bauhaus – If it has to be good</a:t>
            </a:r>
            <a:r>
              <a:rPr lang="hu-HU" sz="9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25000"/>
              </a:lnSpc>
            </a:pPr>
            <a:r>
              <a:rPr lang="en-US" sz="900" dirty="0">
                <a:latin typeface="Montserrat"/>
                <a:ea typeface="Montserrat"/>
                <a:cs typeface="Montserrat"/>
                <a:sym typeface="Montserrat"/>
              </a:rPr>
              <a:t>Bauhaus – 15 years in Hungary. Thank you for your trust! 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Bauhaus_ajto_25sec">
            <a:hlinkClick r:id="" action="ppaction://media"/>
            <a:extLst>
              <a:ext uri="{FF2B5EF4-FFF2-40B4-BE49-F238E27FC236}">
                <a16:creationId xmlns:a16="http://schemas.microsoft.com/office/drawing/2014/main" id="{BB37CFD4-B825-47DF-A56F-A8FD9DDEF4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2422" y="657078"/>
            <a:ext cx="6794753" cy="382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5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0A15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/>
        </p:nvSpPr>
        <p:spPr>
          <a:xfrm>
            <a:off x="914400" y="2057550"/>
            <a:ext cx="7315200" cy="1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BANNERS</a:t>
            </a:r>
            <a:br>
              <a:rPr lang="en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endParaRPr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068619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STATIC BANNERS</a:t>
            </a:r>
            <a:endParaRPr sz="2400" dirty="0">
              <a:solidFill>
                <a:srgbClr val="12121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1" name="Google Shape;201;p31"/>
          <p:cNvSpPr txBox="1"/>
          <p:nvPr/>
        </p:nvSpPr>
        <p:spPr>
          <a:xfrm>
            <a:off x="914400" y="1543050"/>
            <a:ext cx="7315200" cy="268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We use the same imagery and messaging on the banners as in the TVC.</a:t>
            </a:r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2050"/>
            <a:ext cx="9143122" cy="77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789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0A15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/>
        </p:nvSpPr>
        <p:spPr>
          <a:xfrm>
            <a:off x="914400" y="2057550"/>
            <a:ext cx="7315200" cy="1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STRATEGY</a:t>
            </a:r>
            <a:br>
              <a:rPr lang="en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C8256F-5076-B14E-8BE8-C92D5D4FE9CC}"/>
              </a:ext>
            </a:extLst>
          </p:cNvPr>
          <p:cNvSpPr/>
          <p:nvPr/>
        </p:nvSpPr>
        <p:spPr>
          <a:xfrm>
            <a:off x="5568043" y="0"/>
            <a:ext cx="357595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7" name="Google Shape;237;p37">
            <a:extLst>
              <a:ext uri="{FF2B5EF4-FFF2-40B4-BE49-F238E27FC236}">
                <a16:creationId xmlns:a16="http://schemas.microsoft.com/office/drawing/2014/main" id="{896C26EE-16A6-9B41-90C2-C5698BFE45FA}"/>
              </a:ext>
            </a:extLst>
          </p:cNvPr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STATIC BANNERS 1</a:t>
            </a:r>
            <a:endParaRPr sz="2400" dirty="0">
              <a:solidFill>
                <a:srgbClr val="12121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" name="Google Shape;238;p37">
            <a:extLst>
              <a:ext uri="{FF2B5EF4-FFF2-40B4-BE49-F238E27FC236}">
                <a16:creationId xmlns:a16="http://schemas.microsoft.com/office/drawing/2014/main" id="{FA3BA8C2-C03D-5D44-9537-F8AD18BBC589}"/>
              </a:ext>
            </a:extLst>
          </p:cNvPr>
          <p:cNvSpPr txBox="1"/>
          <p:nvPr/>
        </p:nvSpPr>
        <p:spPr>
          <a:xfrm>
            <a:off x="914400" y="1285725"/>
            <a:ext cx="3657600" cy="84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ctr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You can </a:t>
            </a:r>
            <a:r>
              <a:rPr lang="hu-HU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enter </a:t>
            </a:r>
            <a:r>
              <a:rPr lang="en-US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Bauhaus from anywhere.</a:t>
            </a: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Shop online! </a:t>
            </a:r>
            <a:r>
              <a:rPr lang="en-US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www.bauhaus.hu</a:t>
            </a:r>
            <a:r>
              <a:rPr lang="en-US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12121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Bauhaus – If it has to be good.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E11C37-B591-4F31-8B06-DD29BDDC9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883" y="635569"/>
            <a:ext cx="2838276" cy="4014787"/>
          </a:xfrm>
          <a:prstGeom prst="rect">
            <a:avLst/>
          </a:prstGeom>
        </p:spPr>
      </p:pic>
      <p:pic>
        <p:nvPicPr>
          <p:cNvPr id="6" name="Picture 5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713D3275-1DB9-4609-909E-9CD5B6061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73" y="2412676"/>
            <a:ext cx="4738850" cy="22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75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C8256F-5076-B14E-8BE8-C92D5D4FE9CC}"/>
              </a:ext>
            </a:extLst>
          </p:cNvPr>
          <p:cNvSpPr/>
          <p:nvPr/>
        </p:nvSpPr>
        <p:spPr>
          <a:xfrm>
            <a:off x="5568043" y="0"/>
            <a:ext cx="357595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7" name="Google Shape;237;p37">
            <a:extLst>
              <a:ext uri="{FF2B5EF4-FFF2-40B4-BE49-F238E27FC236}">
                <a16:creationId xmlns:a16="http://schemas.microsoft.com/office/drawing/2014/main" id="{896C26EE-16A6-9B41-90C2-C5698BFE45FA}"/>
              </a:ext>
            </a:extLst>
          </p:cNvPr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STATIC BANNERS 2</a:t>
            </a:r>
            <a:endParaRPr sz="2400" dirty="0">
              <a:solidFill>
                <a:srgbClr val="12121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" name="Google Shape;238;p37">
            <a:extLst>
              <a:ext uri="{FF2B5EF4-FFF2-40B4-BE49-F238E27FC236}">
                <a16:creationId xmlns:a16="http://schemas.microsoft.com/office/drawing/2014/main" id="{FA3BA8C2-C03D-5D44-9537-F8AD18BBC589}"/>
              </a:ext>
            </a:extLst>
          </p:cNvPr>
          <p:cNvSpPr txBox="1"/>
          <p:nvPr/>
        </p:nvSpPr>
        <p:spPr>
          <a:xfrm>
            <a:off x="914400" y="1285725"/>
            <a:ext cx="3657600" cy="84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ctr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You can </a:t>
            </a:r>
            <a:r>
              <a:rPr lang="hu-HU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enter </a:t>
            </a:r>
            <a:r>
              <a:rPr lang="en-US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Bauhaus from anywhere.</a:t>
            </a: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Shop online! </a:t>
            </a:r>
            <a:r>
              <a:rPr lang="en-US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www.bauhaus.hu</a:t>
            </a:r>
            <a:r>
              <a:rPr lang="en-US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12121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Bauhaus – If it has to be good. </a:t>
            </a:r>
          </a:p>
        </p:txBody>
      </p:sp>
      <p:pic>
        <p:nvPicPr>
          <p:cNvPr id="3" name="Picture 2" descr="A person walking a dog&#10;&#10;Description automatically generated with medium confidence">
            <a:extLst>
              <a:ext uri="{FF2B5EF4-FFF2-40B4-BE49-F238E27FC236}">
                <a16:creationId xmlns:a16="http://schemas.microsoft.com/office/drawing/2014/main" id="{10B6B6BE-C619-4A3A-A020-9D3030455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085" y="648294"/>
            <a:ext cx="2837872" cy="4014216"/>
          </a:xfrm>
          <a:prstGeom prst="rect">
            <a:avLst/>
          </a:prstGeom>
        </p:spPr>
      </p:pic>
      <p:pic>
        <p:nvPicPr>
          <p:cNvPr id="5" name="Picture 4" descr="A picture containing text, dog, black&#10;&#10;Description automatically generated">
            <a:extLst>
              <a:ext uri="{FF2B5EF4-FFF2-40B4-BE49-F238E27FC236}">
                <a16:creationId xmlns:a16="http://schemas.microsoft.com/office/drawing/2014/main" id="{610CABA8-1A0D-45F8-B64C-363AD8BB8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66" y="2422230"/>
            <a:ext cx="4744356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14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ANIMATED BANNERS FOR OUR CATALOGUE (5 sec)</a:t>
            </a:r>
          </a:p>
        </p:txBody>
      </p:sp>
      <p:sp>
        <p:nvSpPr>
          <p:cNvPr id="201" name="Google Shape;201;p31"/>
          <p:cNvSpPr txBox="1"/>
          <p:nvPr/>
        </p:nvSpPr>
        <p:spPr>
          <a:xfrm>
            <a:off x="914400" y="1543050"/>
            <a:ext cx="7315200" cy="268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t" anchorCtr="0">
            <a:noAutofit/>
          </a:bodyPr>
          <a:lstStyle/>
          <a:p>
            <a:pPr lvl="0">
              <a:lnSpc>
                <a:spcPct val="125000"/>
              </a:lnSpc>
            </a:pP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We use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the same messaging on the banners 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scenes from the TVC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animation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en-US" sz="1600" dirty="0">
              <a:solidFill>
                <a:srgbClr val="12121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2050"/>
            <a:ext cx="9143122" cy="77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453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/>
        </p:nvSpPr>
        <p:spPr>
          <a:xfrm>
            <a:off x="914400" y="892969"/>
            <a:ext cx="1800225" cy="97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ANIMATED BANNERS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E2D131-D3A2-0B41-B986-3D4C06EA4244}"/>
              </a:ext>
            </a:extLst>
          </p:cNvPr>
          <p:cNvSpPr/>
          <p:nvPr/>
        </p:nvSpPr>
        <p:spPr>
          <a:xfrm>
            <a:off x="5568043" y="0"/>
            <a:ext cx="357595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2" name="Bauhaus_webshop_kampany_2022_csempe_5sec">
            <a:hlinkClick r:id="" action="ppaction://media"/>
            <a:extLst>
              <a:ext uri="{FF2B5EF4-FFF2-40B4-BE49-F238E27FC236}">
                <a16:creationId xmlns:a16="http://schemas.microsoft.com/office/drawing/2014/main" id="{D48B63D3-6FB0-492F-BFB1-AC4DFBE221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8606" y="892969"/>
            <a:ext cx="6375393" cy="35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7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/>
        </p:nvSpPr>
        <p:spPr>
          <a:xfrm>
            <a:off x="914400" y="892969"/>
            <a:ext cx="1800225" cy="97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ANIMATED BANNERS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E2D131-D3A2-0B41-B986-3D4C06EA4244}"/>
              </a:ext>
            </a:extLst>
          </p:cNvPr>
          <p:cNvSpPr/>
          <p:nvPr/>
        </p:nvSpPr>
        <p:spPr>
          <a:xfrm>
            <a:off x="5568043" y="0"/>
            <a:ext cx="357595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3" name="Bauhaus_webshop_kampany_2022_ajto_5sec">
            <a:hlinkClick r:id="" action="ppaction://media"/>
            <a:extLst>
              <a:ext uri="{FF2B5EF4-FFF2-40B4-BE49-F238E27FC236}">
                <a16:creationId xmlns:a16="http://schemas.microsoft.com/office/drawing/2014/main" id="{35C700E0-2170-4F00-94E9-4D5BF308A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8606" y="892969"/>
            <a:ext cx="6375394" cy="35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6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Task</a:t>
            </a:r>
          </a:p>
        </p:txBody>
      </p:sp>
      <p:sp>
        <p:nvSpPr>
          <p:cNvPr id="86" name="Google Shape;86;p18"/>
          <p:cNvSpPr txBox="1"/>
          <p:nvPr/>
        </p:nvSpPr>
        <p:spPr>
          <a:xfrm>
            <a:off x="457200" y="257100"/>
            <a:ext cx="82296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STRATEGY</a:t>
            </a:r>
            <a:endParaRPr sz="1600" dirty="0">
              <a:solidFill>
                <a:srgbClr val="12121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914400" y="1800450"/>
            <a:ext cx="73152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To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promote the communication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of the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Bauhaus online shop while building the brand further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600" dirty="0">
              <a:solidFill>
                <a:srgbClr val="12121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2050"/>
            <a:ext cx="9143122" cy="77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85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/>
        </p:nvSpPr>
        <p:spPr>
          <a:xfrm>
            <a:off x="457200" y="257100"/>
            <a:ext cx="82296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STRATEGY</a:t>
            </a:r>
            <a:endParaRPr sz="1600" dirty="0">
              <a:solidFill>
                <a:srgbClr val="12121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Proposed message</a:t>
            </a:r>
          </a:p>
        </p:txBody>
      </p:sp>
      <p:sp>
        <p:nvSpPr>
          <p:cNvPr id="145" name="Google Shape;145;p23"/>
          <p:cNvSpPr txBox="1"/>
          <p:nvPr/>
        </p:nvSpPr>
        <p:spPr>
          <a:xfrm>
            <a:off x="914400" y="1800450"/>
            <a:ext cx="73152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Thanks to our 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online shop, the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professional solutions of Bauhaus are now available throughout the country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allowing customers full access to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wide range of home improvement products wherever they are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>
              <a:lnSpc>
                <a:spcPct val="125000"/>
              </a:lnSpc>
            </a:pPr>
            <a:b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6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If it has to be good.</a:t>
            </a:r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2050"/>
            <a:ext cx="9143122" cy="77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0A15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/>
        </p:nvSpPr>
        <p:spPr>
          <a:xfrm>
            <a:off x="914400" y="2057550"/>
            <a:ext cx="7315200" cy="1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CREATIVE CONCEPT</a:t>
            </a:r>
            <a:br>
              <a:rPr lang="en" sz="3200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endParaRPr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/>
        </p:nvSpPr>
        <p:spPr>
          <a:xfrm>
            <a:off x="914400" y="2057550"/>
            <a:ext cx="7315200" cy="1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Montserrat"/>
                <a:ea typeface="Montserrat"/>
                <a:cs typeface="Montserrat"/>
                <a:sym typeface="Montserrat"/>
              </a:rPr>
              <a:t>You can </a:t>
            </a:r>
            <a:r>
              <a:rPr lang="hu-HU" sz="3200" dirty="0">
                <a:latin typeface="Montserrat"/>
                <a:ea typeface="Montserrat"/>
                <a:cs typeface="Montserrat"/>
                <a:sym typeface="Montserrat"/>
              </a:rPr>
              <a:t>enter </a:t>
            </a:r>
            <a:r>
              <a:rPr lang="en-US" sz="3200" dirty="0">
                <a:latin typeface="Montserrat"/>
                <a:ea typeface="Montserrat"/>
                <a:cs typeface="Montserrat"/>
                <a:sym typeface="Montserrat"/>
              </a:rPr>
              <a:t>Bauhaus from anywhere</a:t>
            </a:r>
            <a:r>
              <a:rPr lang="hu-HU" sz="32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Insight</a:t>
            </a:r>
            <a:endParaRPr sz="2400">
              <a:solidFill>
                <a:srgbClr val="12121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3" name="Google Shape;163;p26"/>
          <p:cNvSpPr txBox="1"/>
          <p:nvPr/>
        </p:nvSpPr>
        <p:spPr>
          <a:xfrm>
            <a:off x="914400" y="1800450"/>
            <a:ext cx="73152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ctr" anchorCtr="0">
            <a:noAutofit/>
          </a:bodyPr>
          <a:lstStyle/>
          <a:p>
            <a:pPr>
              <a:lnSpc>
                <a:spcPct val="125000"/>
              </a:lnSpc>
            </a:pP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Even the nearest Bauhaus store is a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long drive from me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If only there was some way to bring the store closer to me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…</a:t>
            </a:r>
            <a:endParaRPr lang="en-US" sz="1600" dirty="0">
              <a:solidFill>
                <a:srgbClr val="12121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12121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2050"/>
            <a:ext cx="9143122" cy="77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Concept</a:t>
            </a:r>
          </a:p>
        </p:txBody>
      </p:sp>
      <p:sp>
        <p:nvSpPr>
          <p:cNvPr id="171" name="Google Shape;171;p27"/>
          <p:cNvSpPr txBox="1"/>
          <p:nvPr/>
        </p:nvSpPr>
        <p:spPr>
          <a:xfrm>
            <a:off x="914400" y="1800450"/>
            <a:ext cx="73152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Wherever there’s a need, there’s a Bauhaus.</a:t>
            </a:r>
            <a:endParaRPr lang="hu-H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Whether it’s your living room or your kitchen, you can 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enter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the world of Bauhaus from anywhere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as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long as you’ve got an internet connection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).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Our online </a:t>
            </a:r>
            <a:r>
              <a:rPr lang="en-US" sz="1600" dirty="0" err="1">
                <a:latin typeface="Montserrat"/>
                <a:ea typeface="Montserrat"/>
                <a:cs typeface="Montserrat"/>
                <a:sym typeface="Montserrat"/>
              </a:rPr>
              <a:t>webshop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 brings you the best of the Bauhaus stores right into your home – quite literally. Because if it has to be good, you need Bauhaus</a:t>
            </a:r>
            <a:r>
              <a:rPr lang="hu-HU" sz="16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en-US"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2050"/>
            <a:ext cx="9143122" cy="77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/>
        </p:nvSpPr>
        <p:spPr>
          <a:xfrm>
            <a:off x="914400" y="771525"/>
            <a:ext cx="7315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2121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The Role of Bauhaus and its Online Shop</a:t>
            </a:r>
          </a:p>
        </p:txBody>
      </p:sp>
      <p:sp>
        <p:nvSpPr>
          <p:cNvPr id="179" name="Google Shape;179;p28"/>
          <p:cNvSpPr txBox="1"/>
          <p:nvPr/>
        </p:nvSpPr>
        <p:spPr>
          <a:xfrm>
            <a:off x="914400" y="1800450"/>
            <a:ext cx="7315200" cy="15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875" rIns="0" bIns="90000" anchor="ctr" anchorCtr="0">
            <a:noAutofit/>
          </a:bodyPr>
          <a:lstStyle/>
          <a:p>
            <a:pPr lvl="0">
              <a:lnSpc>
                <a:spcPct val="125000"/>
              </a:lnSpc>
            </a:pP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Just because there’s no Bauhaus store near you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you don't have to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give up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on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our expertise, quality, 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choice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selection of products,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as all 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of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this is available to you on our web</a:t>
            </a:r>
            <a:r>
              <a:rPr lang="hu-HU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dirty="0">
                <a:solidFill>
                  <a:srgbClr val="121212"/>
                </a:solidFill>
                <a:latin typeface="Montserrat"/>
                <a:ea typeface="Montserrat"/>
                <a:cs typeface="Montserrat"/>
                <a:sym typeface="Montserrat"/>
              </a:rPr>
              <a:t>shop.</a:t>
            </a:r>
            <a:endParaRPr sz="1600" dirty="0">
              <a:solidFill>
                <a:srgbClr val="12121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2050"/>
            <a:ext cx="9143122" cy="77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625</Words>
  <Application>Microsoft Office PowerPoint</Application>
  <PresentationFormat>Diavetítés a képernyőre (16:9 oldalarány)</PresentationFormat>
  <Paragraphs>77</Paragraphs>
  <Slides>24</Slides>
  <Notes>24</Notes>
  <HiddenSlides>0</HiddenSlides>
  <MMClips>6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8" baseType="lpstr">
      <vt:lpstr>Montserrat</vt:lpstr>
      <vt:lpstr>Arial</vt:lpstr>
      <vt:lpstr>Montserrat ExtraBold</vt:lpstr>
      <vt:lpstr>Simple Light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Marton Vizy</dc:creator>
  <cp:lastModifiedBy>BAUHAUS Központ</cp:lastModifiedBy>
  <cp:revision>77</cp:revision>
  <dcterms:modified xsi:type="dcterms:W3CDTF">2022-01-26T16:23:59Z</dcterms:modified>
</cp:coreProperties>
</file>